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6" r:id="rId4"/>
  </p:sldMasterIdLst>
  <p:notesMasterIdLst>
    <p:notesMasterId r:id="rId11"/>
  </p:notesMasterIdLst>
  <p:handoutMasterIdLst>
    <p:handoutMasterId r:id="rId12"/>
  </p:handoutMasterIdLst>
  <p:sldIdLst>
    <p:sldId id="266" r:id="rId5"/>
    <p:sldId id="267" r:id="rId6"/>
    <p:sldId id="268" r:id="rId7"/>
    <p:sldId id="270" r:id="rId8"/>
    <p:sldId id="269" r:id="rId9"/>
    <p:sldId id="271" r:id="rId10"/>
  </p:sldIdLst>
  <p:sldSz cx="9144000" cy="5143500" type="screen16x9"/>
  <p:notesSz cx="20104100" cy="11309350"/>
  <p:embeddedFontLst>
    <p:embeddedFont>
      <p:font typeface="Outfit" pitchFamily="2" charset="0"/>
      <p:regular r:id="rId13"/>
      <p:bold r:id="rId14"/>
      <p:italic r:id="rId15"/>
      <p:boldItalic r:id="rId16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2" pos="2818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896"/>
    <a:srgbClr val="003C3B"/>
    <a:srgbClr val="017D69"/>
    <a:srgbClr val="F5F5F5"/>
    <a:srgbClr val="01D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FFDB9B-118B-3642-9AFE-BE95EFF130B4}" v="8" dt="2025-09-16T14:50:14.11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52"/>
    <p:restoredTop sz="86096"/>
  </p:normalViewPr>
  <p:slideViewPr>
    <p:cSldViewPr snapToGrid="0">
      <p:cViewPr varScale="1">
        <p:scale>
          <a:sx n="145" d="100"/>
          <a:sy n="145" d="100"/>
        </p:scale>
        <p:origin x="1008" y="176"/>
      </p:cViewPr>
      <p:guideLst>
        <p:guide pos="2818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192" y="2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932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52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1pPr>
    <a:lvl2pPr marL="207935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2pPr>
    <a:lvl3pPr marL="415869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3pPr>
    <a:lvl4pPr marL="623804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4pPr>
    <a:lvl5pPr marL="831738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5pPr>
    <a:lvl6pPr marL="1039673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6pPr>
    <a:lvl7pPr marL="1247607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7pPr>
    <a:lvl8pPr marL="1455542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8pPr>
    <a:lvl9pPr marL="1663476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In this lesson we’re going to talk about one of the most important data types in python: Strings.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236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995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AC4B8B1-E9D0-3C8E-A507-4A7B253F8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2535" y="361"/>
            <a:ext cx="3851465" cy="5143139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ACB8A57-5EFB-A8C3-4852-AD100EC5E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Cover Slide title maximum of 2 lines</a:t>
            </a:r>
            <a:endParaRPr lang="en-US" dirty="0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1199BFAD-F4D4-1B01-012B-E92049685C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94" y="324909"/>
            <a:ext cx="4135674" cy="27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4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2D71C4C-306A-A0BD-62AA-747F3FE1639B}"/>
              </a:ext>
            </a:extLst>
          </p:cNvPr>
          <p:cNvSpPr/>
          <p:nvPr userDrawn="1"/>
        </p:nvSpPr>
        <p:spPr>
          <a:xfrm>
            <a:off x="1" y="0"/>
            <a:ext cx="5401549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D02B1128-FC30-2A5F-395F-B23F39F01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8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401549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23A3671-EF21-D70D-2E1F-A66863435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5D80FCF-3CBB-04A7-ECCA-B8C5E132E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85DB350-EE56-950E-D578-B313C92F0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0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6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6C95C69-9981-BDC4-EB37-A36C66206B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8E454C8-6C6C-B313-F7B3-801EA0F04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85C755DB-893F-C64E-8AF2-C831F24E0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D16448E-F6D1-2C20-67AF-E1151C7186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68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93FCEBB-2B78-CAAE-746C-62AA054C7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255504C-6278-D317-3B7B-B0FC81F226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8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44AC0E7-BC0A-60E6-DB9B-9E4959B087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600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8776E67-A12F-39E1-5122-480F41F2B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BA2B8176-154E-1134-AE38-0573799014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53E632D-627C-2CF2-8F59-9A00EB7D70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97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83BAD9-BD3D-6E62-299D-153A8F0BA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126C8C0-3094-993C-1E39-30F0864350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85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7953599" y="4443894"/>
            <a:ext cx="763925" cy="480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1069"/>
              </a:lnSpc>
            </a:pPr>
            <a:r>
              <a:rPr sz="1228" b="0" i="0" spc="-5" dirty="0">
                <a:solidFill>
                  <a:srgbClr val="FFFFFF"/>
                </a:solidFill>
                <a:latin typeface="Outfit" pitchFamily="2" charset="0"/>
                <a:cs typeface="Spectral-Light"/>
              </a:rPr>
              <a:t>University</a:t>
            </a:r>
            <a:endParaRPr sz="1228" b="0" i="0" dirty="0">
              <a:latin typeface="Outfit" pitchFamily="2" charset="0"/>
              <a:cs typeface="Spectral-Light"/>
            </a:endParaRPr>
          </a:p>
          <a:p>
            <a:pPr marL="5776">
              <a:lnSpc>
                <a:spcPts val="1308"/>
              </a:lnSpc>
            </a:pP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"/>
              </a:rPr>
              <a:t>of</a:t>
            </a: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-Light"/>
              </a:rPr>
              <a:t>Galway.ie</a:t>
            </a:r>
            <a:endParaRPr sz="1228" b="0" i="0" dirty="0">
              <a:latin typeface="Outfit" pitchFamily="2" charset="0"/>
              <a:cs typeface="Spectral-Light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42C85CB-741A-2D67-0D87-8A43E2C6D3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39C4E43-7729-C4E5-690B-9C37F35AC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8981" y="181"/>
            <a:ext cx="4965019" cy="5143139"/>
          </a:xfrm>
          <a:prstGeom prst="rect">
            <a:avLst/>
          </a:prstGeom>
        </p:spPr>
      </p:pic>
      <p:pic>
        <p:nvPicPr>
          <p:cNvPr id="79" name="Picture 78" descr="Logo&#10;&#10;Description automatically generated with medium confidence">
            <a:extLst>
              <a:ext uri="{FF2B5EF4-FFF2-40B4-BE49-F238E27FC236}">
                <a16:creationId xmlns:a16="http://schemas.microsoft.com/office/drawing/2014/main" id="{D512AD58-9BCD-C5E1-0485-634CAE1E3E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D9CE0E88-1024-2217-A732-5EB0B7404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24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3ED5843-A67C-EFB1-D461-9CCEDF85A6CF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63A50759-F8AB-3FBC-D737-5D8E38A363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630" y="7729"/>
            <a:ext cx="5021370" cy="5143139"/>
          </a:xfrm>
          <a:prstGeom prst="rect">
            <a:avLst/>
          </a:prstGeom>
        </p:spPr>
      </p:pic>
      <p:sp>
        <p:nvSpPr>
          <p:cNvPr id="80" name="Subtitle 2">
            <a:extLst>
              <a:ext uri="{FF2B5EF4-FFF2-40B4-BE49-F238E27FC236}">
                <a16:creationId xmlns:a16="http://schemas.microsoft.com/office/drawing/2014/main" id="{01C673F2-9EDD-B71B-58BF-18B353D09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5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E274902-B01F-6EF6-B71B-60E4A7B67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F300A6-A419-8C90-233A-37E8AC45F9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841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add picture</a:t>
            </a:r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15A1A1E-EB3F-911A-8895-76AAF9699152}"/>
              </a:ext>
            </a:extLst>
          </p:cNvPr>
          <p:cNvSpPr/>
          <p:nvPr userDrawn="1"/>
        </p:nvSpPr>
        <p:spPr>
          <a:xfrm>
            <a:off x="7979920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DBC7975-EE5A-D398-AC86-ACDDCB0EB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10B1BE47-1CA2-4FEA-EA68-808D696D07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E1BD5C4-29E3-E66C-EFEF-43D6572A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07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FA78424-EBEF-A3A7-C341-7FC211974A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E06D043-BE9E-7D4A-4983-128637F35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0C7C12A-42BB-918A-4EDA-059063A00E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559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</a:t>
            </a:r>
            <a:br>
              <a:rPr lang="en-GB"/>
            </a:br>
            <a:r>
              <a:rPr lang="en-GB"/>
              <a:t>add picture</a:t>
            </a: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63A5A37-2DD3-8DB2-B5F5-DED340B7FDED}"/>
              </a:ext>
            </a:extLst>
          </p:cNvPr>
          <p:cNvSpPr/>
          <p:nvPr userDrawn="1"/>
        </p:nvSpPr>
        <p:spPr>
          <a:xfrm>
            <a:off x="7972223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236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3">
            <a:extLst>
              <a:ext uri="{FF2B5EF4-FFF2-40B4-BE49-F238E27FC236}">
                <a16:creationId xmlns:a16="http://schemas.microsoft.com/office/drawing/2014/main" id="{F6B89E7D-C894-6508-DE68-941030866F77}"/>
              </a:ext>
            </a:extLst>
          </p:cNvPr>
          <p:cNvSpPr/>
          <p:nvPr userDrawn="1"/>
        </p:nvSpPr>
        <p:spPr>
          <a:xfrm>
            <a:off x="0" y="289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Picture 37" descr="Shape&#10;&#10;Description automatically generated">
            <a:extLst>
              <a:ext uri="{FF2B5EF4-FFF2-40B4-BE49-F238E27FC236}">
                <a16:creationId xmlns:a16="http://schemas.microsoft.com/office/drawing/2014/main" id="{2B4A76F5-4DD6-B3B4-A522-ECD143D38A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42" y="1285928"/>
            <a:ext cx="3014998" cy="3715406"/>
          </a:xfrm>
          <a:prstGeom prst="rect">
            <a:avLst/>
          </a:prstGeom>
        </p:spPr>
      </p:pic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D7BEA09C-5FA4-283D-831E-8B4496151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841" y="1253515"/>
            <a:ext cx="3477146" cy="2122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546"/>
              </a:spcBef>
              <a:spcAft>
                <a:spcPts val="546"/>
              </a:spcAft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</a:t>
            </a:r>
            <a:br>
              <a:rPr lang="en-GB"/>
            </a:br>
            <a:r>
              <a:rPr lang="en-GB"/>
              <a:t>Max 4 lines </a:t>
            </a:r>
            <a:br>
              <a:rPr lang="en-GB"/>
            </a:br>
            <a:r>
              <a:rPr lang="en-GB"/>
              <a:t>for copy to be placed here</a:t>
            </a:r>
            <a:endParaRPr lang="en-US"/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F874A05C-1D8D-38FA-3879-352AA30633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EE53FCE0-553F-884D-67FD-F3AAC22407C2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079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-6652" y="-7439"/>
            <a:ext cx="9150652" cy="5158307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39" y="324909"/>
            <a:ext cx="4135673" cy="2721896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784" y="7729"/>
            <a:ext cx="388421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 title maximum of 2 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53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04C23F71-F8FF-7C2B-0FE1-E228C8B3C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24C769-1998-A06D-6E9C-55F0D1FA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0"/>
            <a:ext cx="8235197" cy="3578432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12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289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125DBA8C-F4DB-0D36-D51C-275FFF5B12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54548" y="1425525"/>
            <a:ext cx="3589452" cy="371928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380E4B3-05CE-C39D-C7D6-CAB444C30F52}"/>
              </a:ext>
            </a:extLst>
          </p:cNvPr>
          <p:cNvSpPr/>
          <p:nvPr userDrawn="1"/>
        </p:nvSpPr>
        <p:spPr>
          <a:xfrm>
            <a:off x="5430645" y="1425525"/>
            <a:ext cx="123903" cy="3717686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6431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66FC306-B4B3-F80E-CAC0-B419EBDE3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0D9F827A-E976-6ABC-1466-86F285CB7C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1A5B-745A-E6EC-8F3D-4FD608B1B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1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1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88586-E7D9-0274-F6DA-71144635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2141468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CECC3-1AE5-10C3-4C6E-74D1D5D11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1299192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624B7872-7768-8994-9EFC-A12171D04E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15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5019323"/>
            <a:ext cx="9144000" cy="12389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AD0-AE77-3039-7CEA-D90642EF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76" y="1274651"/>
            <a:ext cx="8235197" cy="2683331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DA59C-4523-11FE-0AFC-93AD51833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E9C1154D-36D6-A953-38F2-59B9E13E9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1195EDD9-5DCF-E587-8C4A-A05B7E78D324}"/>
              </a:ext>
            </a:extLst>
          </p:cNvPr>
          <p:cNvSpPr/>
          <p:nvPr/>
        </p:nvSpPr>
        <p:spPr>
          <a:xfrm>
            <a:off x="522621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53827B12-AFEC-0AC9-04EF-BDF6A071CF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47884" y="1306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3792079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01DF-1D0F-8FAF-5FA2-93517F55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080" y="170517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34B44A-7A8E-F500-20CE-D4E64B0EF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0079" y="421413"/>
            <a:ext cx="4236359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72" name="Picture 71" descr="Logo&#10;&#10;Description automatically generated with medium confidence">
            <a:extLst>
              <a:ext uri="{FF2B5EF4-FFF2-40B4-BE49-F238E27FC236}">
                <a16:creationId xmlns:a16="http://schemas.microsoft.com/office/drawing/2014/main" id="{A7E1376B-7710-0DD8-EA1F-07505FDD14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4879" y="3970892"/>
            <a:ext cx="1642925" cy="1081292"/>
          </a:xfrm>
          <a:prstGeom prst="rect">
            <a:avLst/>
          </a:prstGeom>
        </p:spPr>
      </p:pic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666F29F3-5F63-ECBC-D7F4-B404692075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8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4E101A4-56D7-2B69-7070-2CA34A9EEF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72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C6CDE099-1FB8-58A8-FC61-4700ECB4DA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9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EC66147D-9FC7-612D-FFE0-F5B777FAF5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214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2BA07D73-342E-F574-3FF1-6110E6D91C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4341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9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y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18CBD-6FF2-33EA-7CEC-90D3B43D5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C92E8A1-37D3-2FC9-50B2-B21242849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1261" y="181"/>
            <a:ext cx="4342739" cy="51431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4441B3FD-1279-E5F0-E2EF-2F81392260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86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6981FABC-D64E-DD4E-DD40-88B87CDE4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621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267225A8-DF92-6DC4-B9E0-536C7B8E9C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25046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59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8CD300-AFD2-A445-594E-242C472866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main images</a:t>
            </a:r>
            <a:endParaRPr lang="en-US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26C29E3D-6339-BE55-5799-0028BAFC3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9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5557DA65-DD09-B94E-7CC0-8C994100CD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14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B0D28BD-15AE-5855-9139-0860ED5080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74402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71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81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71280F10-9A00-38FC-CBBE-9B2D4CB648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7" cy="1879801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F23457A-38BB-DF64-F930-13DF3E9042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420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540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17D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3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30411B7-870E-526A-63C0-7491D2653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954" y="0"/>
            <a:ext cx="439804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7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inside a building&#10;&#10;Description automatically generated with medium confidence">
            <a:extLst>
              <a:ext uri="{FF2B5EF4-FFF2-40B4-BE49-F238E27FC236}">
                <a16:creationId xmlns:a16="http://schemas.microsoft.com/office/drawing/2014/main" id="{58AAB12F-A906-1F06-31DB-042EF3133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531" y="-1123"/>
            <a:ext cx="4492911" cy="45206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0DEBE9C-A3B3-8A25-ACF6-5DE4D57E1A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2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32295549-C08F-2833-10A2-22BF12289814}"/>
              </a:ext>
            </a:extLst>
          </p:cNvPr>
          <p:cNvSpPr/>
          <p:nvPr userDrawn="1"/>
        </p:nvSpPr>
        <p:spPr>
          <a:xfrm>
            <a:off x="0" y="289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A picture containing text, sky, outdoor, green&#10;&#10;Description automatically generated">
            <a:extLst>
              <a:ext uri="{FF2B5EF4-FFF2-40B4-BE49-F238E27FC236}">
                <a16:creationId xmlns:a16="http://schemas.microsoft.com/office/drawing/2014/main" id="{A87E668B-9E4F-B66A-219F-844904B174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369" y="-1125"/>
            <a:ext cx="4490207" cy="4517954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800AB7-3DD6-1390-0D81-070E14CB5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A67FF1C-2AE3-AC33-1C9E-A9127729BF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9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5BAB2048-AC9E-1F4A-D866-B15D7071D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5146" y="-5523"/>
            <a:ext cx="4257706" cy="5154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9D4D7D-7842-485B-36C3-917F4255A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5" cy="29425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5B0E4720-DC61-098C-8125-F7EF583CA3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41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1298603-0265-B51E-5AFA-28B77C5D9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"/>
            <a:ext cx="9152642" cy="514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B11714-66E0-73E7-21D9-A04EC04528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DC1EBCA-571F-432C-54DC-A169C3608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EC8DA54-688C-5EFC-0681-FB90111AA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3" name="Picture 2" descr="A picture containing sky, building, outdoor, structure&#10;&#10;Description automatically generated">
            <a:extLst>
              <a:ext uri="{FF2B5EF4-FFF2-40B4-BE49-F238E27FC236}">
                <a16:creationId xmlns:a16="http://schemas.microsoft.com/office/drawing/2014/main" id="{DFCDE3D0-BC23-0D56-1107-07EABC2762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4" cy="2942574"/>
          </a:xfrm>
          <a:prstGeom prst="rect">
            <a:avLst/>
          </a:prstGeom>
        </p:spPr>
      </p:pic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F0807F8-6F11-2AD6-E61F-AAF048058D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5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walking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D825D899-3701-A821-CF70-373ED20C7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552" y="0"/>
            <a:ext cx="3584448" cy="514350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399047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E998EA2-4145-3937-3457-AE70AAE0E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3D9B738-0A38-3F95-E441-05394665A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D93502A-F937-F227-B1D6-80A95B7085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7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3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D371A-D2D5-4200-2DCE-D7D59B36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03" y="273637"/>
            <a:ext cx="7886195" cy="99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3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1" r:id="rId2"/>
    <p:sldLayoutId id="2147483661" r:id="rId3"/>
    <p:sldLayoutId id="2147483698" r:id="rId4"/>
    <p:sldLayoutId id="2147483716" r:id="rId5"/>
    <p:sldLayoutId id="2147483867" r:id="rId6"/>
    <p:sldLayoutId id="2147483785" r:id="rId7"/>
    <p:sldLayoutId id="2147483793" r:id="rId8"/>
    <p:sldLayoutId id="2147483730" r:id="rId9"/>
    <p:sldLayoutId id="2147483699" r:id="rId10"/>
    <p:sldLayoutId id="2147483804" r:id="rId11"/>
    <p:sldLayoutId id="2147483830" r:id="rId12"/>
    <p:sldLayoutId id="2147483823" r:id="rId13"/>
    <p:sldLayoutId id="2147483853" r:id="rId14"/>
    <p:sldLayoutId id="2147483690" r:id="rId15"/>
    <p:sldLayoutId id="2147483673" r:id="rId16"/>
    <p:sldLayoutId id="2147483840" r:id="rId17"/>
    <p:sldLayoutId id="2147483720" r:id="rId18"/>
    <p:sldLayoutId id="2147483667" r:id="rId19"/>
    <p:sldLayoutId id="2147483664" r:id="rId20"/>
    <p:sldLayoutId id="2147483862" r:id="rId21"/>
    <p:sldLayoutId id="2147483864" r:id="rId22"/>
    <p:sldLayoutId id="2147483674" r:id="rId23"/>
    <p:sldLayoutId id="2147483676" r:id="rId24"/>
    <p:sldLayoutId id="2147483675" r:id="rId25"/>
    <p:sldLayoutId id="2147483662" r:id="rId26"/>
    <p:sldLayoutId id="2147483678" r:id="rId27"/>
    <p:sldLayoutId id="2147483687" r:id="rId28"/>
    <p:sldLayoutId id="2147483689" r:id="rId29"/>
    <p:sldLayoutId id="2147483700" r:id="rId30"/>
    <p:sldLayoutId id="2147483701" r:id="rId31"/>
    <p:sldLayoutId id="2147483702" r:id="rId32"/>
    <p:sldLayoutId id="2147483680" r:id="rId33"/>
    <p:sldLayoutId id="2147483719" r:id="rId34"/>
    <p:sldLayoutId id="2147483682" r:id="rId35"/>
  </p:sldLayoutIdLst>
  <p:txStyles>
    <p:titleStyle>
      <a:lvl1pPr algn="l" defTabSz="415869" rtl="0" eaLnBrk="1" latinLnBrk="0" hangingPunct="1">
        <a:lnSpc>
          <a:spcPct val="90000"/>
        </a:lnSpc>
        <a:spcBef>
          <a:spcPct val="0"/>
        </a:spcBef>
        <a:buNone/>
        <a:defRPr sz="2001" b="0" i="0" kern="1200">
          <a:solidFill>
            <a:srgbClr val="003C3B"/>
          </a:solidFill>
          <a:latin typeface="Outfit" pitchFamily="2" charset="0"/>
          <a:ea typeface="+mj-ea"/>
          <a:cs typeface="+mj-cs"/>
        </a:defRPr>
      </a:lvl1pPr>
    </p:titleStyle>
    <p:bodyStyle>
      <a:lvl1pPr marL="103967" indent="-103967" algn="l" defTabSz="41586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273" kern="1200">
          <a:solidFill>
            <a:schemeClr val="tx1"/>
          </a:solidFill>
          <a:latin typeface="+mn-lt"/>
          <a:ea typeface="+mn-ea"/>
          <a:cs typeface="+mn-cs"/>
        </a:defRPr>
      </a:lvl1pPr>
      <a:lvl2pPr marL="311902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1983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727771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93570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143640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351575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559509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767444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1pPr>
      <a:lvl2pPr marL="207935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2pPr>
      <a:lvl3pPr marL="415869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3pPr>
      <a:lvl4pPr marL="623804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831738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039673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247607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455542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663476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55AF41-32A9-7553-291D-C43EA629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5EDE4BE-2015-339C-E656-03BED20A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0FBEC0-DAFF-C3E6-CCEA-44ECDE75EB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34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AC7CCE-67FD-B90C-4AE4-BF0F0B30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7E746-B387-7D37-E045-E1AC5F5D2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Lists can be very long, but often we only want to work with part of a list — the first few items, the last few, or a specific middle section. </a:t>
            </a:r>
          </a:p>
          <a:p>
            <a:endParaRPr lang="en-GB" dirty="0"/>
          </a:p>
          <a:p>
            <a:pPr lvl="1"/>
            <a:r>
              <a:rPr lang="en-GB" dirty="0"/>
              <a:t>Python makes this easy with a technique called </a:t>
            </a:r>
            <a:r>
              <a:rPr lang="en-GB" b="1" dirty="0"/>
              <a:t>slicing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Syntax: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list[</a:t>
            </a:r>
            <a:r>
              <a:rPr lang="en-GB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start:end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]</a:t>
            </a:r>
            <a:r>
              <a:rPr lang="en-GB" dirty="0"/>
              <a:t> → gives elements from start index up to (but not including) end.</a:t>
            </a:r>
          </a:p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endParaRPr lang="en-GB" dirty="0"/>
          </a:p>
          <a:p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9E68E-2F1E-9AEA-1128-277AD1CDB0F1}"/>
              </a:ext>
            </a:extLst>
          </p:cNvPr>
          <p:cNvSpPr txBox="1"/>
          <p:nvPr/>
        </p:nvSpPr>
        <p:spPr>
          <a:xfrm>
            <a:off x="1125414" y="2741134"/>
            <a:ext cx="5621879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players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[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"Alice"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"Bob"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"Charlie"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"David"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"Eva"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Getting elements from 0 to 2 (first three players)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players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[</a:t>
            </a:r>
            <a:r>
              <a:rPr lang="en-GB" sz="1200" b="1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0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:</a:t>
            </a:r>
            <a:r>
              <a:rPr lang="en-GB" sz="1200" b="1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3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]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['Alice', 'Bob', 'Charlie']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7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EB40-267C-6C2C-DD48-B1890065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A4BB8-9EB3-8CB3-DD02-DBD7E6AA2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I want to get the elements from the beginning of the list, I can omit </a:t>
            </a:r>
            <a:r>
              <a:rPr lang="en-GB" b="1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start</a:t>
            </a:r>
          </a:p>
          <a:p>
            <a:pPr marL="0" indent="0">
              <a:buNone/>
            </a:pPr>
            <a:endParaRPr lang="en-GB" b="1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  <a:p>
            <a:pPr marL="0" indent="0">
              <a:buNone/>
            </a:pPr>
            <a:endParaRPr lang="en-GB" b="1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  <a:p>
            <a:r>
              <a:rPr lang="en-GB" dirty="0">
                <a:ea typeface="Meslo LG L" panose="020B0609030804020204" pitchFamily="49" charset="0"/>
                <a:cs typeface="Meslo LG L" panose="020B0609030804020204" pitchFamily="49" charset="0"/>
              </a:rPr>
              <a:t>If I want to get the elements all the way to the end of the list, I can omit </a:t>
            </a:r>
            <a:r>
              <a:rPr lang="en-GB" b="1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end</a:t>
            </a:r>
          </a:p>
          <a:p>
            <a:endParaRPr lang="en-GB" b="1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  <a:p>
            <a:endParaRPr lang="en-GB" b="1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  <a:p>
            <a:r>
              <a:rPr lang="en-GB" dirty="0"/>
              <a:t>Sometimes we want to select elements from the end (e.g., the last 3 elements).</a:t>
            </a:r>
          </a:p>
          <a:p>
            <a:pPr lvl="1"/>
            <a:r>
              <a:rPr lang="en-GB" dirty="0"/>
              <a:t>We can use negative indices:</a:t>
            </a:r>
          </a:p>
          <a:p>
            <a:pPr lvl="1"/>
            <a:endParaRPr lang="en-GB" dirty="0"/>
          </a:p>
          <a:p>
            <a:endParaRPr lang="en-GB" b="1" dirty="0">
              <a:latin typeface="Meslo LG L" panose="020B0609030804020204" pitchFamily="49" charset="0"/>
              <a:ea typeface="Meslo LG L" panose="020B0609030804020204" pitchFamily="49" charset="0"/>
              <a:cs typeface="Meslo LG L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606EC-A6AE-D6C1-1E6E-485DAE51B323}"/>
              </a:ext>
            </a:extLst>
          </p:cNvPr>
          <p:cNvSpPr txBox="1"/>
          <p:nvPr/>
        </p:nvSpPr>
        <p:spPr>
          <a:xfrm>
            <a:off x="958362" y="1503697"/>
            <a:ext cx="4572000" cy="4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players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[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:</a:t>
            </a:r>
            <a:r>
              <a:rPr lang="en-GB" sz="1200" b="1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2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] </a:t>
            </a: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['Alice', 'Bob']</a:t>
            </a: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F73FCF-CFE0-DD63-84D1-D2E26906906E}"/>
              </a:ext>
            </a:extLst>
          </p:cNvPr>
          <p:cNvSpPr txBox="1"/>
          <p:nvPr/>
        </p:nvSpPr>
        <p:spPr>
          <a:xfrm>
            <a:off x="958362" y="2323968"/>
            <a:ext cx="5873262" cy="273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players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[</a:t>
            </a:r>
            <a:r>
              <a:rPr lang="en-GB" sz="1200" b="1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2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: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] </a:t>
            </a: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['Charlie', 'David', 'Eva']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C5F378-C5DD-4FFD-FC04-D422625A595C}"/>
              </a:ext>
            </a:extLst>
          </p:cNvPr>
          <p:cNvSpPr txBox="1"/>
          <p:nvPr/>
        </p:nvSpPr>
        <p:spPr>
          <a:xfrm>
            <a:off x="958362" y="3237982"/>
            <a:ext cx="5732585" cy="811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From the second last to the end (last two players).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players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[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-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2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:] </a:t>
            </a: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['David', 'Eva'] 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599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EAF6C-6421-AE93-1E98-4B1455A7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4A24B-3088-1438-2612-D6F996D1F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Similar to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range()</a:t>
            </a:r>
            <a:r>
              <a:rPr lang="en-GB" dirty="0"/>
              <a:t>, slicing also allows for a step.</a:t>
            </a:r>
          </a:p>
          <a:p>
            <a:pPr lvl="1"/>
            <a:r>
              <a:rPr lang="en-GB" dirty="0"/>
              <a:t>Syntax: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list[</a:t>
            </a:r>
            <a:r>
              <a:rPr lang="en-GB" dirty="0" err="1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start:end:step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]</a:t>
            </a:r>
            <a:endParaRPr lang="en-GB" dirty="0"/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266D1F-CB5D-C6BD-0FF7-48839327435E}"/>
              </a:ext>
            </a:extLst>
          </p:cNvPr>
          <p:cNvSpPr txBox="1"/>
          <p:nvPr/>
        </p:nvSpPr>
        <p:spPr>
          <a:xfrm>
            <a:off x="1090245" y="1805236"/>
            <a:ext cx="6128239" cy="4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Every other player (players in even positions)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players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[::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2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98589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9F044-395E-A060-79ED-37CA48C5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Looping Through a Slice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8E412-457C-3A76-06A4-6DB256316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loop through just part of a list.</a:t>
            </a:r>
            <a:br>
              <a:rPr lang="en-GB" dirty="0"/>
            </a:br>
            <a:endParaRPr lang="en-GB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CF6EC-A29C-8AB9-68DA-8F38DD59EBB1}"/>
              </a:ext>
            </a:extLst>
          </p:cNvPr>
          <p:cNvSpPr txBox="1"/>
          <p:nvPr/>
        </p:nvSpPr>
        <p:spPr>
          <a:xfrm>
            <a:off x="1134207" y="1712868"/>
            <a:ext cx="5644662" cy="9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players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[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"Alice"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"Bob"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"Charlie"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"David"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"Eva"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print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"First three players:"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endParaRPr lang="en-GB" sz="1200" b="0" dirty="0">
              <a:solidFill>
                <a:srgbClr val="AF00D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for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player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in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players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[:</a:t>
            </a:r>
            <a:r>
              <a:rPr lang="en-GB" sz="1200" b="1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3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]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: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    print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player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6498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650C-0A8A-F4CF-1B36-7C1B06A97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Copying a list with slicing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4BA81-4CC7-B850-63D7-E8C07F19F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we assign one list to another, both names point to the same list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can use slicing to create a copy of a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825E5C-3956-5942-1C13-59F865526737}"/>
              </a:ext>
            </a:extLst>
          </p:cNvPr>
          <p:cNvSpPr txBox="1"/>
          <p:nvPr/>
        </p:nvSpPr>
        <p:spPr>
          <a:xfrm>
            <a:off x="896816" y="1568501"/>
            <a:ext cx="4572000" cy="1170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list1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[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1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2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3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list2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list1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1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list2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.</a:t>
            </a:r>
            <a:r>
              <a:rPr lang="en-GB" sz="1200" b="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append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4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print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1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list1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 </a:t>
            </a: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[1, 2, 3, 4] ❌ changes both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85607-C6E9-A7C6-FEC1-7EA36112C98E}"/>
              </a:ext>
            </a:extLst>
          </p:cNvPr>
          <p:cNvSpPr txBox="1"/>
          <p:nvPr/>
        </p:nvSpPr>
        <p:spPr>
          <a:xfrm>
            <a:off x="896816" y="2764177"/>
            <a:ext cx="4572000" cy="1350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list1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[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1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2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3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r>
              <a:rPr lang="en-GB" sz="1200" b="1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list2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1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list1</a:t>
            </a:r>
            <a:r>
              <a:rPr lang="en-GB" sz="1200" b="1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[:] </a:t>
            </a:r>
            <a:r>
              <a:rPr lang="en-GB" sz="1200" b="1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full slice makes a copy</a:t>
            </a:r>
            <a:endParaRPr lang="en-GB" sz="1200" b="1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list2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.</a:t>
            </a:r>
            <a:r>
              <a:rPr lang="en-GB" sz="1200" b="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append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4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print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list1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 </a:t>
            </a: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[1, 2, 3]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print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list2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 </a:t>
            </a: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[1, 2, 3, 4]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187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1 - Strings" id="{E4C7D141-F8B6-E34D-9A8B-1708BA4FDAB8}" vid="{B5D1F62E-92A8-E147-A9C1-1D7E097FC7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F1D798A6511B48B0CF89A5F0C7FA9E" ma:contentTypeVersion="12" ma:contentTypeDescription="Create a new document." ma:contentTypeScope="" ma:versionID="85c3f243b06b953386e6a6df0346f78f">
  <xsd:schema xmlns:xsd="http://www.w3.org/2001/XMLSchema" xmlns:xs="http://www.w3.org/2001/XMLSchema" xmlns:p="http://schemas.microsoft.com/office/2006/metadata/properties" xmlns:ns2="ff9341af-95f8-4a8f-8ee5-0340c8092ca1" xmlns:ns3="1140aa09-2510-4594-89b8-c7c32f9e3e00" targetNamespace="http://schemas.microsoft.com/office/2006/metadata/properties" ma:root="true" ma:fieldsID="ce0d9ac6e1f74543d76e82fd3bbaae50" ns2:_="" ns3:_="">
    <xsd:import namespace="ff9341af-95f8-4a8f-8ee5-0340c8092ca1"/>
    <xsd:import namespace="1140aa09-2510-4594-89b8-c7c32f9e3e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9341af-95f8-4a8f-8ee5-0340c8092c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103e67f-0598-4a90-8a4a-cec34b03bf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40aa09-2510-4594-89b8-c7c32f9e3e00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c1674a7-7f8c-4fbd-941c-3182997cc49d}" ma:internalName="TaxCatchAll" ma:showField="CatchAllData" ma:web="1140aa09-2510-4594-89b8-c7c32f9e3e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140aa09-2510-4594-89b8-c7c32f9e3e00" xsi:nil="true"/>
    <lcf76f155ced4ddcb4097134ff3c332f xmlns="ff9341af-95f8-4a8f-8ee5-0340c8092ca1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F87896-2FDF-478C-B456-B571E355A688}"/>
</file>

<file path=customXml/itemProps2.xml><?xml version="1.0" encoding="utf-8"?>
<ds:datastoreItem xmlns:ds="http://schemas.openxmlformats.org/officeDocument/2006/customXml" ds:itemID="{FBC9CA35-1137-4CBC-A719-3D7C0CE685E2}">
  <ds:schemaRefs>
    <ds:schemaRef ds:uri="997cdd1e-e429-4b09-99d2-d895aefd500f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a3ce718d-f813-4adc-8824-5d044fc7674a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A51B988-6999-48D8-A995-709B3B3A350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912a5d77-fb98-4eee-af32-1334d8f04a53}" enabled="0" method="" siteId="{912a5d77-fb98-4eee-af32-1334d8f04a5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29</TotalTime>
  <Words>452</Words>
  <Application>Microsoft Macintosh PowerPoint</Application>
  <PresentationFormat>On-screen Show (16:9)</PresentationFormat>
  <Paragraphs>57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Meslo LG L</vt:lpstr>
      <vt:lpstr>Outfit</vt:lpstr>
      <vt:lpstr>Arial</vt:lpstr>
      <vt:lpstr>Custom Design</vt:lpstr>
      <vt:lpstr>Slicing</vt:lpstr>
      <vt:lpstr>Slicing</vt:lpstr>
      <vt:lpstr>Slicing</vt:lpstr>
      <vt:lpstr>Slicing</vt:lpstr>
      <vt:lpstr>Looping Through a Slice</vt:lpstr>
      <vt:lpstr>Copying a list with slicing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Barbosa, Hugo</dc:creator>
  <cp:lastModifiedBy>Barbosa, Hugo</cp:lastModifiedBy>
  <cp:revision>1</cp:revision>
  <dcterms:created xsi:type="dcterms:W3CDTF">2025-09-16T14:21:27Z</dcterms:created>
  <dcterms:modified xsi:type="dcterms:W3CDTF">2025-09-16T14:50:56Z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2022-07-28T00:00:00Z</vt:filetime>
  </property>
  <property fmtid="{D5CDD505-2E9C-101B-9397-08002B2CF9AE}" pid="5" name="Producer">
    <vt:lpwstr>Adobe PDF Library 16.0.7</vt:lpwstr>
  </property>
  <property fmtid="{D5CDD505-2E9C-101B-9397-08002B2CF9AE}" pid="6" name="ContentTypeId">
    <vt:lpwstr>0x010100E5F1D798A6511B48B0CF89A5F0C7FA9E</vt:lpwstr>
  </property>
  <property fmtid="{D5CDD505-2E9C-101B-9397-08002B2CF9AE}" pid="7" name="MediaServiceImageTags">
    <vt:lpwstr/>
  </property>
</Properties>
</file>